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3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5.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6.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9.jpg"/></Relationships>
</file>

<file path=ppt/slides/_rels/slide81.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5.jpg"/></Relationships>
</file>

<file path=ppt/slides/_rels/slide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52871" y="3717032"/>
            <a:ext cx="3861700" cy="2448271"/>
          </a:xfrm>
        </p:spPr>
        <p:txBody>
          <a:bodyPr>
            <a:normAutofit/>
          </a:bodyPr>
          <a:lstStyle/>
          <a:p>
            <a:r>
              <a:rPr lang="en-US" sz="2000" kern="0" dirty="0"/>
              <a:t>In a </a:t>
            </a:r>
            <a:r>
              <a:rPr lang="en-US" sz="2000" dirty="0"/>
              <a:t>FCNN, all layers are </a:t>
            </a:r>
            <a:r>
              <a:rPr lang="en-US" sz="2000" kern="0" dirty="0"/>
              <a:t>Fully-Connected</a:t>
            </a:r>
            <a:endParaRPr lang="en-US" sz="2000" dirty="0"/>
          </a:p>
          <a:p>
            <a:r>
              <a:rPr lang="en-US" sz="2000" dirty="0"/>
              <a:t>Cannot alter input image size</a:t>
            </a:r>
          </a:p>
          <a:p>
            <a:r>
              <a:rPr lang="en-US" sz="2000"/>
              <a:t>No </a:t>
            </a:r>
            <a:r>
              <a:rPr lang="en-US" sz="2000" kern="0"/>
              <a:t>translation </a:t>
            </a:r>
            <a:r>
              <a:rPr lang="en-US" sz="2000" kern="0" dirty="0"/>
              <a:t>invariance</a:t>
            </a:r>
            <a:endParaRPr lang="en-US" sz="1600" kern="0" dirty="0"/>
          </a:p>
          <a:p>
            <a:r>
              <a:rPr lang="en-US" sz="2000" dirty="0"/>
              <a:t>N</a:t>
            </a:r>
            <a:r>
              <a:rPr lang="en-US" altLang="zh-CN" sz="2000" dirty="0"/>
              <a:t>o</a:t>
            </a:r>
            <a:r>
              <a:rPr lang="en-US" sz="2000" dirty="0"/>
              <a:t>. params can grow very large, </a:t>
            </a:r>
            <a:r>
              <a:rPr lang="en-US" sz="2000" kern="0" dirty="0"/>
              <a:t>prune to overfitting</a:t>
            </a:r>
            <a:endParaRPr lang="en-SE" sz="2000"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kern="0" dirty="0"/>
              <a:t>In a CNN, only the last few (typically &lt;=3) layer(s) are FC</a:t>
            </a:r>
          </a:p>
          <a:p>
            <a:r>
              <a:rPr lang="en-US" sz="2000" kern="0" dirty="0"/>
              <a:t>CONV layers can handle images of arbitrary size (but not the last FC layer(s))</a:t>
            </a:r>
          </a:p>
          <a:p>
            <a:r>
              <a:rPr lang="en-US" sz="2000" kern="0" dirty="0"/>
              <a:t>Translation invariance</a:t>
            </a:r>
            <a:endParaRPr lang="en-US" sz="1600" kern="0" dirty="0"/>
          </a:p>
          <a:p>
            <a:r>
              <a:rPr lang="en-US" sz="2000" kern="0" dirty="0"/>
              <a:t>Fewer params than MLP</a:t>
            </a:r>
            <a:endParaRPr lang="en-SE" sz="2000" kern="0" dirty="0"/>
          </a:p>
        </p:txBody>
      </p:sp>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(not counting biases)</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 </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a:t>
                </a:r>
                <a:r>
                  <a:rPr lang="en-US"/>
                  <a:t>., two </a:t>
                </a:r>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85000" lnSpcReduction="1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(e.g., grouping 4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frames to </a:t>
                </a:r>
                <a:r>
                  <a:rPr lang="en-US"/>
                  <a:t>form a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12</m:t>
                    </m:r>
                  </m:oMath>
                </a14:m>
                <a:r>
                  <a:rPr lang="en-US" dirty="0"/>
                  <a:t> frame, or a </a:t>
                </a:r>
                <a14:m>
                  <m:oMath xmlns:m="http://schemas.openxmlformats.org/officeDocument/2006/math">
                    <m:r>
                      <a:rPr lang="en-US">
                        <a:latin typeface="Cambria Math" panose="02040503050406030204" pitchFamily="18" charset="0"/>
                      </a:rPr>
                      <m:t>2</m:t>
                    </m:r>
                    <m:r>
                      <a:rPr lang="en-US" i="1">
                        <a:latin typeface="Cambria Math" panose="02040503050406030204" pitchFamily="18" charset="0"/>
                      </a:rPr>
                      <m:t>𝑁</m:t>
                    </m:r>
                    <m:r>
                      <a:rPr lang="en-US" i="1">
                        <a:latin typeface="Cambria Math" panose="02040503050406030204" pitchFamily="18" charset="0"/>
                      </a:rPr>
                      <m:t>×2</m:t>
                    </m:r>
                    <m:r>
                      <a:rPr lang="en-US" i="1">
                        <a:latin typeface="Cambria Math" panose="02040503050406030204" pitchFamily="18" charset="0"/>
                      </a:rPr>
                      <m:t>𝑁</m:t>
                    </m:r>
                    <m:r>
                      <a:rPr lang="en-US" i="1">
                        <a:latin typeface="Cambria Math" panose="02040503050406030204" pitchFamily="18" charset="0"/>
                      </a:rPr>
                      <m:t>×3</m:t>
                    </m:r>
                  </m:oMath>
                </a14:m>
                <a:r>
                  <a:rPr lang="en-US" dirty="0"/>
                  <a:t> frame),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mc:Choice>
        <mc:Fallback>
          <p:sp>
            <p:nvSpPr>
              <p:cNvPr id="3" name="Content Placeholder 2">
                <a:extLst>
                  <a:ext uri="{FF2B5EF4-FFF2-40B4-BE49-F238E27FC236}">
                    <a16:creationId xmlns:a16="http://schemas.microsoft.com/office/drawing/2014/main" id="{FE7536A8-F7BA-4CE4-A6A1-F94E172EE31B}"/>
                  </a:ext>
                </a:extLst>
              </p:cNvPr>
              <p:cNvSpPr>
                <a:spLocks noGrp="1" noRot="1" noChangeAspect="1" noMove="1" noResize="1" noEditPoints="1" noAdjustHandles="1" noChangeArrowheads="1" noChangeShapeType="1" noTextEdit="1"/>
              </p:cNvSpPr>
              <p:nvPr>
                <p:ph idx="1"/>
              </p:nvPr>
            </p:nvSpPr>
            <p:spPr>
              <a:xfrm>
                <a:off x="467989" y="1129966"/>
                <a:ext cx="8229600" cy="5400069"/>
              </a:xfrm>
              <a:blipFill>
                <a:blip r:embed="rId4"/>
                <a:stretch>
                  <a:fillRect l="-1259" t="-1693" r="-2444"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The char w. largest logit (highest probability) is likely, but not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5937</TotalTime>
  <Words>8137</Words>
  <Application>Microsoft Office PowerPoint</Application>
  <PresentationFormat>On-screen Show (4:3)</PresentationFormat>
  <Paragraphs>1249</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463</cp:revision>
  <dcterms:created xsi:type="dcterms:W3CDTF">2020-03-21T16:53:45Z</dcterms:created>
  <dcterms:modified xsi:type="dcterms:W3CDTF">2021-04-19T16:25:12Z</dcterms:modified>
</cp:coreProperties>
</file>